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54"/>
  </p:notesMasterIdLst>
  <p:sldIdLst>
    <p:sldId id="256" r:id="rId4"/>
    <p:sldId id="264" r:id="rId5"/>
    <p:sldId id="300" r:id="rId6"/>
    <p:sldId id="258" r:id="rId7"/>
    <p:sldId id="263" r:id="rId8"/>
    <p:sldId id="259" r:id="rId9"/>
    <p:sldId id="260" r:id="rId10"/>
    <p:sldId id="261" r:id="rId11"/>
    <p:sldId id="262" r:id="rId12"/>
    <p:sldId id="274" r:id="rId13"/>
    <p:sldId id="257" r:id="rId14"/>
    <p:sldId id="301" r:id="rId15"/>
    <p:sldId id="266" r:id="rId16"/>
    <p:sldId id="265" r:id="rId17"/>
    <p:sldId id="302" r:id="rId18"/>
    <p:sldId id="267" r:id="rId19"/>
    <p:sldId id="268" r:id="rId20"/>
    <p:sldId id="269" r:id="rId21"/>
    <p:sldId id="303" r:id="rId22"/>
    <p:sldId id="271" r:id="rId23"/>
    <p:sldId id="293" r:id="rId24"/>
    <p:sldId id="292" r:id="rId25"/>
    <p:sldId id="291" r:id="rId26"/>
    <p:sldId id="290" r:id="rId27"/>
    <p:sldId id="287" r:id="rId28"/>
    <p:sldId id="304" r:id="rId29"/>
    <p:sldId id="288" r:id="rId30"/>
    <p:sldId id="299" r:id="rId31"/>
    <p:sldId id="294" r:id="rId32"/>
    <p:sldId id="305" r:id="rId33"/>
    <p:sldId id="272" r:id="rId34"/>
    <p:sldId id="275" r:id="rId35"/>
    <p:sldId id="277" r:id="rId36"/>
    <p:sldId id="297" r:id="rId37"/>
    <p:sldId id="279" r:id="rId38"/>
    <p:sldId id="280" r:id="rId39"/>
    <p:sldId id="273" r:id="rId40"/>
    <p:sldId id="296" r:id="rId41"/>
    <p:sldId id="276" r:id="rId42"/>
    <p:sldId id="278" r:id="rId43"/>
    <p:sldId id="283" r:id="rId44"/>
    <p:sldId id="281" r:id="rId45"/>
    <p:sldId id="282" r:id="rId46"/>
    <p:sldId id="284" r:id="rId47"/>
    <p:sldId id="285" r:id="rId48"/>
    <p:sldId id="286" r:id="rId49"/>
    <p:sldId id="295" r:id="rId50"/>
    <p:sldId id="298" r:id="rId51"/>
    <p:sldId id="289" r:id="rId52"/>
    <p:sldId id="270" r:id="rId5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25" d="100"/>
          <a:sy n="125" d="100"/>
        </p:scale>
        <p:origin x="-504" y="-80"/>
      </p:cViewPr>
      <p:guideLst>
        <p:guide orient="horz" pos="1620"/>
        <p:guide pos="2880"/>
      </p:guideLst>
    </p:cSldViewPr>
  </p:slideViewPr>
  <p:notesTextViewPr>
    <p:cViewPr>
      <p:scale>
        <a:sx n="85" d="100"/>
        <a:sy n="8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notesMaster" Target="notesMasters/notesMaster1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2A53B5-5F9E-F548-9CA3-2348FF505BFC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F56D6E-2C84-5B41-B73E-A17821EA8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07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56D6E-2C84-5B41-B73E-A17821EA805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328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1.1KIPS == 0.0011 MMIPS (A thousandth of a MIPS)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56D6E-2C84-5B41-B73E-A17821EA80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807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VAX 11/780 = 1 MIPS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56D6E-2C84-5B41-B73E-A17821EA80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26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0.52 MIPS (36 years)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56D6E-2C84-5B41-B73E-A17821EA80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82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200 MIPS!!!!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56D6E-2C84-5B41-B73E-A17821EA80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567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FiPy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en-US" dirty="0" smtClean="0"/>
              <a:t>Five networks: </a:t>
            </a:r>
            <a:r>
              <a:rPr lang="en-US" dirty="0" err="1" smtClean="0"/>
              <a:t>WiFi</a:t>
            </a:r>
            <a:r>
              <a:rPr lang="en-US" dirty="0" smtClean="0"/>
              <a:t>, Bluetooth, LORA, </a:t>
            </a:r>
            <a:r>
              <a:rPr lang="en-US" dirty="0" err="1" smtClean="0"/>
              <a:t>SigFox</a:t>
            </a:r>
            <a:r>
              <a:rPr lang="en-US" dirty="0" smtClean="0"/>
              <a:t>, LTE</a:t>
            </a:r>
          </a:p>
          <a:p>
            <a:r>
              <a:rPr lang="en-US" dirty="0" smtClean="0"/>
              <a:t>ESP32: </a:t>
            </a:r>
            <a:r>
              <a:rPr lang="en-US" dirty="0" err="1" smtClean="0"/>
              <a:t>Wifi</a:t>
            </a:r>
            <a:r>
              <a:rPr lang="en-US" baseline="0" dirty="0" smtClean="0"/>
              <a:t> plus huge resources and 600 DMIPS!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56D6E-2C84-5B41-B73E-A17821EA805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80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 knows where we are going?</a:t>
            </a:r>
            <a:r>
              <a:rPr lang="en-US" baseline="0" dirty="0" smtClean="0"/>
              <a:t> These are crazy times!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56D6E-2C84-5B41-B73E-A17821EA805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367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Date: 22.03.2016     Last updated: 29.03.2016 at 08.12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Category: Make It Digital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a landmark moment, from today up to one million BBC </a:t>
            </a:r>
            <a:r>
              <a:rPr lang="en-US" dirty="0" err="1" smtClean="0"/>
              <a:t>micro:bits</a:t>
            </a:r>
            <a:r>
              <a:rPr lang="en-US" dirty="0" smtClean="0"/>
              <a:t> are being delivered free to every year 7 student in England and Wales, year 8 student in Northern Ireland and S1 student in Scotland. The BBC </a:t>
            </a:r>
            <a:r>
              <a:rPr lang="en-US" dirty="0" err="1" smtClean="0"/>
              <a:t>micro:bit</a:t>
            </a:r>
            <a:r>
              <a:rPr lang="en-US" dirty="0" smtClean="0"/>
              <a:t>, launched as part of the BBC Make it Digital initiative, is a pocket-sized </a:t>
            </a:r>
            <a:r>
              <a:rPr lang="en-US" dirty="0" err="1" smtClean="0"/>
              <a:t>codeable</a:t>
            </a:r>
            <a:r>
              <a:rPr lang="en-US" dirty="0" smtClean="0"/>
              <a:t> computer that allows young people to get creative with technology, whatever their level of experience, and aims to help develop a new generation of digital pioneers.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56D6E-2C84-5B41-B73E-A17821EA805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87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Damien</a:t>
            </a:r>
            <a:r>
              <a:rPr lang="en-US" baseline="0" dirty="0" smtClean="0"/>
              <a:t> George, inventor of </a:t>
            </a:r>
            <a:r>
              <a:rPr lang="en-US" baseline="0" dirty="0" err="1" smtClean="0"/>
              <a:t>MicroPyhton</a:t>
            </a:r>
            <a:endParaRPr lang="en-US" baseline="0" dirty="0" smtClean="0"/>
          </a:p>
          <a:p>
            <a:r>
              <a:rPr lang="en-US" baseline="0" dirty="0" smtClean="0"/>
              <a:t>Nick </a:t>
            </a:r>
            <a:r>
              <a:rPr lang="en-US" baseline="0" dirty="0" err="1" smtClean="0"/>
              <a:t>Tollervey</a:t>
            </a:r>
            <a:r>
              <a:rPr lang="en-US" baseline="0" dirty="0" smtClean="0"/>
              <a:t>, developer of mu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56D6E-2C84-5B41-B73E-A17821EA805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75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solidFill>
                  <a:srgbClr val="6CADA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rgbClr val="6CADA9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22A07-9B84-9D49-B44C-E1BBC71559DA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E8B2-A274-724E-A396-EBE90676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353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22A07-9B84-9D49-B44C-E1BBC71559DA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E8B2-A274-724E-A396-EBE90676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63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22A07-9B84-9D49-B44C-E1BBC71559DA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E8B2-A274-724E-A396-EBE90676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940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EBBB8-CF1D-9B4D-B41B-7B2B5AC83FDC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79A8E-74CD-BD4C-8F17-69C9E4EED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0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EBBB8-CF1D-9B4D-B41B-7B2B5AC83FDC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79A8E-74CD-BD4C-8F17-69C9E4EED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968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EBBB8-CF1D-9B4D-B41B-7B2B5AC83FDC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79A8E-74CD-BD4C-8F17-69C9E4EED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2548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EBBB8-CF1D-9B4D-B41B-7B2B5AC83FDC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79A8E-74CD-BD4C-8F17-69C9E4EED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4503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EBBB8-CF1D-9B4D-B41B-7B2B5AC83FDC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79A8E-74CD-BD4C-8F17-69C9E4EED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7535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EBBB8-CF1D-9B4D-B41B-7B2B5AC83FDC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79A8E-74CD-BD4C-8F17-69C9E4EED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5091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EBBB8-CF1D-9B4D-B41B-7B2B5AC83FDC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79A8E-74CD-BD4C-8F17-69C9E4EED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3877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EBBB8-CF1D-9B4D-B41B-7B2B5AC83FDC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79A8E-74CD-BD4C-8F17-69C9E4EED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0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22A07-9B84-9D49-B44C-E1BBC71559DA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E8B2-A274-724E-A396-EBE90676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455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EBBB8-CF1D-9B4D-B41B-7B2B5AC83FDC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79A8E-74CD-BD4C-8F17-69C9E4EED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312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EBBB8-CF1D-9B4D-B41B-7B2B5AC83FDC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79A8E-74CD-BD4C-8F17-69C9E4EED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535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EBBB8-CF1D-9B4D-B41B-7B2B5AC83FDC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79A8E-74CD-BD4C-8F17-69C9E4EED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419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9CCA-E3EF-1147-98E7-5C899B876BDA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02819-1F0A-044E-AB2F-D187AC7C2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1835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9CCA-E3EF-1147-98E7-5C899B876BDA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02819-1F0A-044E-AB2F-D187AC7C2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4802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9CCA-E3EF-1147-98E7-5C899B876BDA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02819-1F0A-044E-AB2F-D187AC7C2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2691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9CCA-E3EF-1147-98E7-5C899B876BDA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02819-1F0A-044E-AB2F-D187AC7C2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6620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9CCA-E3EF-1147-98E7-5C899B876BDA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02819-1F0A-044E-AB2F-D187AC7C2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1825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9CCA-E3EF-1147-98E7-5C899B876BDA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02819-1F0A-044E-AB2F-D187AC7C2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517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9CCA-E3EF-1147-98E7-5C899B876BDA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02819-1F0A-044E-AB2F-D187AC7C2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33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22A07-9B84-9D49-B44C-E1BBC71559DA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E8B2-A274-724E-A396-EBE90676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8193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9CCA-E3EF-1147-98E7-5C899B876BDA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02819-1F0A-044E-AB2F-D187AC7C2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4815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9CCA-E3EF-1147-98E7-5C899B876BDA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02819-1F0A-044E-AB2F-D187AC7C2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9557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9CCA-E3EF-1147-98E7-5C899B876BDA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02819-1F0A-044E-AB2F-D187AC7C2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8281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9CCA-E3EF-1147-98E7-5C899B876BDA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02819-1F0A-044E-AB2F-D187AC7C2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8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22A07-9B84-9D49-B44C-E1BBC71559DA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E8B2-A274-724E-A396-EBE90676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89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22A07-9B84-9D49-B44C-E1BBC71559DA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E8B2-A274-724E-A396-EBE90676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71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22A07-9B84-9D49-B44C-E1BBC71559DA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E8B2-A274-724E-A396-EBE90676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721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22A07-9B84-9D49-B44C-E1BBC71559DA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E8B2-A274-724E-A396-EBE90676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742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22A07-9B84-9D49-B44C-E1BBC71559DA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E8B2-A274-724E-A396-EBE90676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64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22A07-9B84-9D49-B44C-E1BBC71559DA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E8B2-A274-724E-A396-EBE90676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91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22A07-9B84-9D49-B44C-E1BBC71559DA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E8B2-A274-724E-A396-EBE90676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84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6CADA9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6CADA9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6CADA9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6CADA9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6CADA9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6CADA9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8EBBB8-CF1D-9B4D-B41B-7B2B5AC83FDC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779A8E-74CD-BD4C-8F17-69C9E4EED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82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D9CCA-E3EF-1147-98E7-5C899B876BDA}" type="datetimeFigureOut">
              <a:rPr lang="en-US" smtClean="0"/>
              <a:t>18/10/17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02819-1F0A-044E-AB2F-D187AC7C2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797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icropython.org/resources/firmware/esp8266-20170823-v1.9.2.bin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MicroPython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The Next Steps to World Domination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149600"/>
            <a:ext cx="6400800" cy="10795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Steve Holden</a:t>
            </a:r>
          </a:p>
          <a:p>
            <a:r>
              <a:rPr lang="en-US" sz="2400" dirty="0" smtClean="0"/>
              <a:t>CTO, Global Stress Index Limited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57073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ESP32 Features</a:t>
            </a:r>
            <a:endParaRPr lang="en-US" dirty="0"/>
          </a:p>
        </p:txBody>
      </p:sp>
      <p:pic>
        <p:nvPicPr>
          <p:cNvPr id="5" name="Content Placeholder 4" descr="esp32-block-diagram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" b="796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Twin-core CPU (200 MIPS)</a:t>
            </a:r>
          </a:p>
          <a:p>
            <a:r>
              <a:rPr lang="en-US" dirty="0" err="1" smtClean="0"/>
              <a:t>Wifi</a:t>
            </a:r>
            <a:r>
              <a:rPr lang="en-US" dirty="0" smtClean="0"/>
              <a:t> and Bluetooth</a:t>
            </a:r>
          </a:p>
          <a:p>
            <a:r>
              <a:rPr lang="en-US" dirty="0" smtClean="0"/>
              <a:t>Crypto acceleration</a:t>
            </a:r>
          </a:p>
          <a:p>
            <a:r>
              <a:rPr lang="en-US" dirty="0" smtClean="0"/>
              <a:t>Touch sensing</a:t>
            </a:r>
          </a:p>
          <a:p>
            <a:r>
              <a:rPr lang="en-US" dirty="0" smtClean="0"/>
              <a:t>A-to-D and D-to-A</a:t>
            </a:r>
          </a:p>
          <a:p>
            <a:r>
              <a:rPr lang="en-US" dirty="0" smtClean="0"/>
              <a:t>Many </a:t>
            </a:r>
            <a:r>
              <a:rPr lang="en-US" dirty="0" err="1" smtClean="0"/>
              <a:t>comms</a:t>
            </a:r>
            <a:r>
              <a:rPr lang="en-US" dirty="0" smtClean="0"/>
              <a:t> interfaces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951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2020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9200" dirty="0" smtClean="0"/>
              <a:t>?</a:t>
            </a:r>
            <a:endParaRPr lang="en-US" sz="19200" dirty="0"/>
          </a:p>
        </p:txBody>
      </p:sp>
    </p:spTree>
    <p:extLst>
      <p:ext uri="{BB962C8B-B14F-4D97-AF65-F5344CB8AC3E}">
        <p14:creationId xmlns:p14="http://schemas.microsoft.com/office/powerpoint/2010/main" val="3892687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birth of the </a:t>
            </a:r>
            <a:r>
              <a:rPr lang="en-US" dirty="0" err="1" smtClean="0"/>
              <a:t>micro:bit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Python’s Popularity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454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20-Year Plan for World Domination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71500" indent="-514350">
              <a:buFont typeface="+mj-lt"/>
              <a:buAutoNum type="arabicPeriod"/>
            </a:pPr>
            <a:r>
              <a:rPr lang="en-US" dirty="0" smtClean="0"/>
              <a:t>Help grow Python’s communities</a:t>
            </a:r>
          </a:p>
          <a:p>
            <a:pPr marL="571500" indent="-514350">
              <a:buFont typeface="+mj-lt"/>
              <a:buAutoNum type="arabicPeriod"/>
            </a:pPr>
            <a:r>
              <a:rPr lang="en-US" dirty="0" smtClean="0"/>
              <a:t>Help underpin the Python Software Foundation</a:t>
            </a:r>
          </a:p>
          <a:p>
            <a:pPr marL="571500" indent="-514350">
              <a:buFont typeface="+mj-lt"/>
              <a:buAutoNum type="arabicPeriod"/>
            </a:pPr>
            <a:r>
              <a:rPr lang="en-US" dirty="0" smtClean="0"/>
              <a:t>Profit? (and for whom?)</a:t>
            </a:r>
          </a:p>
          <a:p>
            <a:pPr marL="57150" indent="0">
              <a:buNone/>
            </a:pPr>
            <a:endParaRPr lang="en-US" dirty="0" smtClean="0"/>
          </a:p>
          <a:p>
            <a:pPr marL="57150" indent="0">
              <a:buNone/>
            </a:pPr>
            <a:r>
              <a:rPr lang="en-US" dirty="0" smtClean="0"/>
              <a:t>A million new users in a single year might help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406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Seminal Moment: </a:t>
            </a:r>
            <a:r>
              <a:rPr lang="en-US" dirty="0" smtClean="0"/>
              <a:t>22.03.2016</a:t>
            </a:r>
            <a:endParaRPr lang="en-US" dirty="0"/>
          </a:p>
        </p:txBody>
      </p:sp>
      <p:pic>
        <p:nvPicPr>
          <p:cNvPr id="4" name="Content Placeholder 3" descr="microbit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0" b="133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32754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BBC </a:t>
            </a:r>
            <a:r>
              <a:rPr lang="en-US" dirty="0" err="1" smtClean="0"/>
              <a:t>micro:bit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ARM Cortex M0 processor</a:t>
            </a:r>
          </a:p>
          <a:p>
            <a:r>
              <a:rPr lang="en-US" dirty="0" smtClean="0"/>
              <a:t>256kB flash memory, 16kB static RAM</a:t>
            </a:r>
          </a:p>
          <a:p>
            <a:r>
              <a:rPr lang="en-US" dirty="0" smtClean="0"/>
              <a:t>Accelerometer and Magnetometer</a:t>
            </a:r>
          </a:p>
          <a:p>
            <a:r>
              <a:rPr lang="en-US" dirty="0" smtClean="0"/>
              <a:t>Bluetooth and USB connectivity</a:t>
            </a:r>
          </a:p>
          <a:p>
            <a:r>
              <a:rPr lang="en-US" dirty="0" smtClean="0"/>
              <a:t>5 x 5 red LED matrix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042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Goal: Python in Everyone’s Reach</a:t>
            </a:r>
            <a:endParaRPr lang="en-US" dirty="0"/>
          </a:p>
        </p:txBody>
      </p:sp>
      <p:pic>
        <p:nvPicPr>
          <p:cNvPr id="4" name="Content Placeholder 3" descr="microbit_user1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0" b="133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33828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 to Purists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are talking about </a:t>
            </a:r>
            <a:r>
              <a:rPr lang="en-US" i="1" dirty="0" smtClean="0"/>
              <a:t>learners</a:t>
            </a:r>
          </a:p>
          <a:p>
            <a:r>
              <a:rPr lang="en-US" dirty="0" smtClean="0"/>
              <a:t>They do not need huge libraries</a:t>
            </a:r>
          </a:p>
          <a:p>
            <a:r>
              <a:rPr lang="en-US" dirty="0" smtClean="0"/>
              <a:t>Direct hands-on experience </a:t>
            </a:r>
            <a:r>
              <a:rPr lang="en-US" i="1" dirty="0" smtClean="0"/>
              <a:t>enables</a:t>
            </a:r>
            <a:endParaRPr lang="en-US" dirty="0" smtClean="0"/>
          </a:p>
          <a:p>
            <a:r>
              <a:rPr lang="en-US" dirty="0" smtClean="0"/>
              <a:t>Large resources are not required</a:t>
            </a:r>
          </a:p>
          <a:p>
            <a:pPr lvl="1"/>
            <a:r>
              <a:rPr lang="en-US" dirty="0" smtClean="0"/>
              <a:t>Large numbers of devices </a:t>
            </a:r>
            <a:r>
              <a:rPr lang="en-US" i="1" dirty="0" smtClean="0"/>
              <a:t>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387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MicroPython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Damien George</a:t>
            </a:r>
            <a:endParaRPr lang="en-US" dirty="0"/>
          </a:p>
        </p:txBody>
      </p:sp>
      <p:pic>
        <p:nvPicPr>
          <p:cNvPr id="8" name="Content Placeholder 7" descr="DamienGeorge.jpe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20" b="13320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Nick </a:t>
            </a:r>
            <a:r>
              <a:rPr lang="en-US" dirty="0" err="1" smtClean="0"/>
              <a:t>Tollervey</a:t>
            </a:r>
            <a:endParaRPr lang="en-US" dirty="0"/>
          </a:p>
        </p:txBody>
      </p:sp>
      <p:pic>
        <p:nvPicPr>
          <p:cNvPr id="9" name="Content Placeholder 8" descr="NickTollervey.jpg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8" b="186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44370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like Python is it?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Language Itself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036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Started programming in 1968</a:t>
            </a:r>
          </a:p>
          <a:p>
            <a:r>
              <a:rPr lang="en-US" dirty="0" smtClean="0"/>
              <a:t>Computational scientist by training</a:t>
            </a:r>
          </a:p>
          <a:p>
            <a:r>
              <a:rPr lang="en-US" dirty="0" smtClean="0"/>
              <a:t>Engineer at heart, electronics hobbyist</a:t>
            </a:r>
          </a:p>
          <a:p>
            <a:r>
              <a:rPr lang="en-US" dirty="0" smtClean="0"/>
              <a:t>Python user since Python 1.4</a:t>
            </a:r>
          </a:p>
          <a:p>
            <a:r>
              <a:rPr lang="en-US" dirty="0" smtClean="0"/>
              <a:t>Enjoy helping people to learn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73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MicroPython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i="1" dirty="0" smtClean="0"/>
              <a:t>entire</a:t>
            </a:r>
            <a:r>
              <a:rPr lang="en-US" dirty="0" smtClean="0"/>
              <a:t> Python 3.4 syntax, including</a:t>
            </a:r>
          </a:p>
          <a:p>
            <a:pPr lvl="1"/>
            <a:r>
              <a:rPr lang="en-US" dirty="0" smtClean="0"/>
              <a:t>Exceptions</a:t>
            </a:r>
          </a:p>
          <a:p>
            <a:pPr lvl="1"/>
            <a:r>
              <a:rPr lang="en-US" sz="2000" dirty="0" smtClean="0">
                <a:latin typeface="Courier"/>
                <a:cs typeface="Courier"/>
              </a:rPr>
              <a:t>with</a:t>
            </a:r>
            <a:r>
              <a:rPr lang="en-US" dirty="0" smtClean="0"/>
              <a:t> , </a:t>
            </a:r>
            <a:r>
              <a:rPr lang="en-US" sz="2000" dirty="0" smtClean="0">
                <a:latin typeface="Courier"/>
                <a:cs typeface="Courier"/>
              </a:rPr>
              <a:t>yield from</a:t>
            </a:r>
            <a:r>
              <a:rPr lang="en-US" dirty="0" smtClean="0"/>
              <a:t>, </a:t>
            </a:r>
            <a:r>
              <a:rPr lang="en-US" i="1" dirty="0" smtClean="0"/>
              <a:t>etc.</a:t>
            </a:r>
          </a:p>
          <a:p>
            <a:r>
              <a:rPr lang="en-US" dirty="0" smtClean="0"/>
              <a:t>Also adds 3.5’s </a:t>
            </a:r>
            <a:r>
              <a:rPr lang="en-US" sz="2000" dirty="0" err="1" smtClean="0">
                <a:latin typeface="Courier"/>
                <a:cs typeface="Courier"/>
              </a:rPr>
              <a:t>async</a:t>
            </a:r>
            <a:r>
              <a:rPr lang="en-US" dirty="0" smtClean="0"/>
              <a:t> and </a:t>
            </a:r>
            <a:r>
              <a:rPr lang="en-US" sz="2000" dirty="0" smtClean="0">
                <a:latin typeface="Courier"/>
                <a:cs typeface="Courier"/>
              </a:rPr>
              <a:t>await</a:t>
            </a:r>
            <a:endParaRPr lang="en-US" dirty="0">
              <a:cs typeface="Courier"/>
            </a:endParaRPr>
          </a:p>
          <a:p>
            <a:r>
              <a:rPr lang="en-US" dirty="0" smtClean="0">
                <a:cs typeface="Courier"/>
              </a:rPr>
              <a:t>Optional machine code!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Types include</a:t>
            </a:r>
            <a:br>
              <a:rPr lang="en-US" dirty="0" smtClean="0"/>
            </a:br>
            <a:r>
              <a:rPr lang="en-US" dirty="0" err="1" smtClean="0"/>
              <a:t>str</a:t>
            </a:r>
            <a:r>
              <a:rPr lang="en-US" dirty="0" smtClean="0"/>
              <a:t>, bytes, </a:t>
            </a:r>
            <a:r>
              <a:rPr lang="en-US" dirty="0" err="1" smtClean="0"/>
              <a:t>bytearray</a:t>
            </a:r>
            <a:r>
              <a:rPr lang="en-US" dirty="0" smtClean="0"/>
              <a:t>, tuple, list, </a:t>
            </a:r>
            <a:r>
              <a:rPr lang="en-US" dirty="0" err="1" smtClean="0"/>
              <a:t>dict</a:t>
            </a:r>
            <a:r>
              <a:rPr lang="en-US" dirty="0" smtClean="0"/>
              <a:t>, set, </a:t>
            </a:r>
            <a:r>
              <a:rPr lang="en-US" dirty="0" err="1" smtClean="0"/>
              <a:t>frozenset</a:t>
            </a:r>
            <a:r>
              <a:rPr lang="en-US" dirty="0" smtClean="0"/>
              <a:t>, </a:t>
            </a:r>
            <a:r>
              <a:rPr lang="en-US" dirty="0" err="1" smtClean="0"/>
              <a:t>array.array</a:t>
            </a:r>
            <a:r>
              <a:rPr lang="en-US" dirty="0" smtClean="0"/>
              <a:t>, </a:t>
            </a:r>
            <a:r>
              <a:rPr lang="en-US" dirty="0" err="1" smtClean="0"/>
              <a:t>collections.namedtuple</a:t>
            </a:r>
            <a:endParaRPr lang="en-US" dirty="0" smtClean="0"/>
          </a:p>
          <a:p>
            <a:r>
              <a:rPr lang="en-US" dirty="0" smtClean="0"/>
              <a:t>Also, naturally, classes and instances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696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Supported Systems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PyBoard</a:t>
            </a:r>
            <a:endParaRPr lang="en-US" dirty="0" smtClean="0"/>
          </a:p>
          <a:p>
            <a:r>
              <a:rPr lang="en-US" dirty="0" err="1" smtClean="0"/>
              <a:t>WiPy</a:t>
            </a:r>
            <a:endParaRPr lang="en-US" dirty="0" smtClean="0"/>
          </a:p>
          <a:p>
            <a:r>
              <a:rPr lang="en-US" dirty="0" smtClean="0"/>
              <a:t>ESP8266</a:t>
            </a:r>
          </a:p>
          <a:p>
            <a:r>
              <a:rPr lang="en-US" dirty="0" smtClean="0"/>
              <a:t>ESP32</a:t>
            </a:r>
          </a:p>
          <a:p>
            <a:r>
              <a:rPr lang="en-US" dirty="0" smtClean="0"/>
              <a:t>STM32F4</a:t>
            </a:r>
          </a:p>
          <a:p>
            <a:r>
              <a:rPr lang="en-US" dirty="0" smtClean="0"/>
              <a:t>NUCLEO boards</a:t>
            </a:r>
          </a:p>
          <a:p>
            <a:r>
              <a:rPr lang="en-US" dirty="0" err="1" smtClean="0"/>
              <a:t>Espruino</a:t>
            </a:r>
            <a:r>
              <a:rPr lang="en-US" dirty="0" smtClean="0"/>
              <a:t> Pico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747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/>
          </a:bodyPr>
          <a:lstStyle/>
          <a:p>
            <a:r>
              <a:rPr lang="en-US" dirty="0" smtClean="0"/>
              <a:t>A small amount of EPROM appears as </a:t>
            </a:r>
            <a:r>
              <a:rPr lang="en-US" sz="2400" b="1" dirty="0" smtClean="0">
                <a:solidFill>
                  <a:schemeClr val="bg2"/>
                </a:solidFill>
                <a:latin typeface="Courier"/>
                <a:cs typeface="Courier"/>
              </a:rPr>
              <a:t>/flash</a:t>
            </a:r>
          </a:p>
          <a:p>
            <a:r>
              <a:rPr lang="en-US" dirty="0" smtClean="0"/>
              <a:t>With hardware </a:t>
            </a:r>
            <a:r>
              <a:rPr lang="en-US" dirty="0" smtClean="0"/>
              <a:t>support you can also get </a:t>
            </a:r>
            <a:r>
              <a:rPr lang="en-US" sz="2400" b="1" dirty="0" smtClean="0">
                <a:solidFill>
                  <a:schemeClr val="bg2"/>
                </a:solidFill>
                <a:latin typeface="Courier"/>
                <a:cs typeface="Courier"/>
              </a:rPr>
              <a:t>/</a:t>
            </a:r>
            <a:r>
              <a:rPr lang="en-US" sz="2400" b="1" dirty="0" err="1" smtClean="0">
                <a:solidFill>
                  <a:schemeClr val="bg2"/>
                </a:solidFill>
                <a:latin typeface="Courier"/>
                <a:cs typeface="Courier"/>
              </a:rPr>
              <a:t>sd</a:t>
            </a:r>
            <a:endParaRPr lang="en-US" sz="2400" dirty="0" smtClean="0"/>
          </a:p>
          <a:p>
            <a:pPr lvl="1"/>
            <a:r>
              <a:rPr lang="en-US" dirty="0" smtClean="0"/>
              <a:t>One or the other becomes current directory</a:t>
            </a:r>
          </a:p>
          <a:p>
            <a:r>
              <a:rPr lang="en-US" dirty="0" smtClean="0"/>
              <a:t>Can access via an abbreviated </a:t>
            </a:r>
            <a:r>
              <a:rPr lang="en-US" sz="2400" b="1" dirty="0" err="1" smtClean="0">
                <a:solidFill>
                  <a:schemeClr val="bg2"/>
                </a:solidFill>
                <a:latin typeface="Courier"/>
                <a:cs typeface="Courier"/>
              </a:rPr>
              <a:t>os</a:t>
            </a:r>
            <a:r>
              <a:rPr lang="en-US" dirty="0"/>
              <a:t> </a:t>
            </a:r>
            <a:r>
              <a:rPr lang="en-US" dirty="0" smtClean="0"/>
              <a:t>module</a:t>
            </a:r>
          </a:p>
          <a:p>
            <a:r>
              <a:rPr lang="en-US" sz="2400" b="1" dirty="0" smtClean="0">
                <a:solidFill>
                  <a:srgbClr val="EEECE1"/>
                </a:solidFill>
                <a:latin typeface="Courier"/>
                <a:cs typeface="Courier"/>
              </a:rPr>
              <a:t>open</a:t>
            </a:r>
            <a:r>
              <a:rPr lang="en-US" dirty="0" smtClean="0"/>
              <a:t> works as usual</a:t>
            </a:r>
          </a:p>
        </p:txBody>
      </p:sp>
    </p:spTree>
    <p:extLst>
      <p:ext uri="{BB962C8B-B14F-4D97-AF65-F5344CB8AC3E}">
        <p14:creationId xmlns:p14="http://schemas.microsoft.com/office/powerpoint/2010/main" val="14159937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 Sequence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b="1" dirty="0" err="1" smtClean="0">
                <a:solidFill>
                  <a:srgbClr val="EEECE1"/>
                </a:solidFill>
                <a:latin typeface="Courier"/>
                <a:cs typeface="Courier"/>
              </a:rPr>
              <a:t>boot.py</a:t>
            </a:r>
            <a:r>
              <a:rPr lang="en-US" dirty="0" smtClean="0"/>
              <a:t> is run</a:t>
            </a:r>
          </a:p>
          <a:p>
            <a:r>
              <a:rPr lang="en-US" dirty="0" smtClean="0"/>
              <a:t>The USB interface is enabled</a:t>
            </a:r>
          </a:p>
          <a:p>
            <a:r>
              <a:rPr lang="en-US" sz="2800" b="1" dirty="0" err="1" smtClean="0">
                <a:solidFill>
                  <a:srgbClr val="EEECE1"/>
                </a:solidFill>
                <a:latin typeface="Courier"/>
                <a:cs typeface="Courier"/>
              </a:rPr>
              <a:t>main.py</a:t>
            </a:r>
            <a:r>
              <a:rPr lang="en-US" dirty="0" smtClean="0"/>
              <a:t> is run</a:t>
            </a:r>
          </a:p>
          <a:p>
            <a:r>
              <a:rPr lang="en-US" dirty="0" smtClean="0"/>
              <a:t>Most systems also allow a safe-mode boot</a:t>
            </a:r>
          </a:p>
          <a:p>
            <a:pPr lvl="1"/>
            <a:r>
              <a:rPr lang="en-US" dirty="0" smtClean="0"/>
              <a:t>Helpful when you get </a:t>
            </a:r>
            <a:r>
              <a:rPr lang="en-US" sz="2400" b="1" dirty="0" err="1" smtClean="0">
                <a:solidFill>
                  <a:srgbClr val="EEECE1"/>
                </a:solidFill>
                <a:latin typeface="Courier"/>
                <a:cs typeface="Courier"/>
              </a:rPr>
              <a:t>boot.py</a:t>
            </a:r>
            <a:r>
              <a:rPr lang="en-US" dirty="0" smtClean="0"/>
              <a:t> wrong</a:t>
            </a:r>
          </a:p>
          <a:p>
            <a:r>
              <a:rPr lang="en-US" dirty="0" smtClean="0"/>
              <a:t>Can reset the </a:t>
            </a:r>
            <a:r>
              <a:rPr lang="en-US" dirty="0" err="1" smtClean="0"/>
              <a:t>filesystem</a:t>
            </a:r>
            <a:r>
              <a:rPr lang="en-US" dirty="0" smtClean="0"/>
              <a:t> to factory settings</a:t>
            </a:r>
          </a:p>
        </p:txBody>
      </p:sp>
    </p:spTree>
    <p:extLst>
      <p:ext uri="{BB962C8B-B14F-4D97-AF65-F5344CB8AC3E}">
        <p14:creationId xmlns:p14="http://schemas.microsoft.com/office/powerpoint/2010/main" val="1154570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Paste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Enter with </a:t>
            </a:r>
            <a:r>
              <a:rPr lang="en-US" dirty="0" smtClean="0">
                <a:solidFill>
                  <a:srgbClr val="EEECE1"/>
                </a:solidFill>
                <a:latin typeface="Courier"/>
                <a:cs typeface="Courier"/>
              </a:rPr>
              <a:t>^E</a:t>
            </a:r>
          </a:p>
          <a:p>
            <a:r>
              <a:rPr lang="en-US" dirty="0" smtClean="0"/>
              <a:t>Paste code in</a:t>
            </a:r>
          </a:p>
          <a:p>
            <a:r>
              <a:rPr lang="en-US" dirty="0" smtClean="0"/>
              <a:t>Terminate entry and parse code with </a:t>
            </a:r>
            <a:r>
              <a:rPr lang="en-US" dirty="0" smtClean="0">
                <a:solidFill>
                  <a:srgbClr val="EEECE1"/>
                </a:solidFill>
                <a:latin typeface="Courier"/>
                <a:cs typeface="Courier"/>
              </a:rPr>
              <a:t>^D</a:t>
            </a:r>
            <a:endParaRPr lang="en-US" dirty="0">
              <a:solidFill>
                <a:srgbClr val="EEECE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050948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 (ESP8266 Systems)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smtClean="0">
                <a:solidFill>
                  <a:srgbClr val="0000FF"/>
                </a:solidFill>
                <a:latin typeface="Courier"/>
                <a:cs typeface="Courier"/>
              </a:rPr>
              <a:t># Get the </a:t>
            </a:r>
            <a:r>
              <a:rPr lang="en-US" sz="1400" dirty="0" err="1" smtClean="0">
                <a:solidFill>
                  <a:srgbClr val="0000FF"/>
                </a:solidFill>
                <a:latin typeface="Courier"/>
                <a:cs typeface="Courier"/>
              </a:rPr>
              <a:t>MicroPython</a:t>
            </a:r>
            <a:r>
              <a:rPr lang="en-US" sz="1400" dirty="0" smtClean="0">
                <a:solidFill>
                  <a:srgbClr val="0000FF"/>
                </a:solidFill>
                <a:latin typeface="Courier"/>
                <a:cs typeface="Courier"/>
              </a:rPr>
              <a:t> binary</a:t>
            </a:r>
          </a:p>
          <a:p>
            <a:pPr marL="0" indent="0">
              <a:buNone/>
            </a:pPr>
            <a:r>
              <a:rPr lang="en-US" sz="1400" dirty="0" err="1" smtClean="0">
                <a:solidFill>
                  <a:srgbClr val="0000FF"/>
                </a:solidFill>
                <a:latin typeface="Courier"/>
                <a:cs typeface="Courier"/>
              </a:rPr>
              <a:t>wget</a:t>
            </a:r>
            <a:r>
              <a:rPr lang="en-US" sz="1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00FF"/>
                </a:solidFill>
                <a:latin typeface="Courier"/>
                <a:cs typeface="Courier"/>
                <a:hlinkClick r:id="rId2"/>
              </a:rPr>
              <a:t>http://micropython.org/resources/firmware/esp8266-20170823-v1.9.2.bin</a:t>
            </a:r>
            <a:endParaRPr lang="en-US" sz="14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endParaRPr lang="en-US" sz="14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rgbClr val="0000FF"/>
                </a:solidFill>
                <a:latin typeface="Courier"/>
                <a:cs typeface="Courier"/>
              </a:rPr>
              <a:t># Ensure </a:t>
            </a:r>
            <a:r>
              <a:rPr lang="en-US" sz="1400" dirty="0" err="1" smtClean="0">
                <a:solidFill>
                  <a:srgbClr val="0000FF"/>
                </a:solidFill>
                <a:latin typeface="Courier"/>
                <a:cs typeface="Courier"/>
              </a:rPr>
              <a:t>esptool</a:t>
            </a:r>
            <a:r>
              <a:rPr lang="en-US" sz="1400" dirty="0" smtClean="0">
                <a:solidFill>
                  <a:srgbClr val="0000FF"/>
                </a:solidFill>
                <a:latin typeface="Courier"/>
                <a:cs typeface="Courier"/>
              </a:rPr>
              <a:t> is installed</a:t>
            </a:r>
            <a:endParaRPr lang="en-US" sz="1400" dirty="0">
              <a:solidFill>
                <a:srgbClr val="0000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rgbClr val="0000FF"/>
                </a:solidFill>
                <a:latin typeface="Courier"/>
                <a:cs typeface="Courier"/>
              </a:rPr>
              <a:t>pip install </a:t>
            </a:r>
            <a:r>
              <a:rPr lang="en-US" sz="1400" dirty="0" err="1" smtClean="0">
                <a:solidFill>
                  <a:srgbClr val="0000FF"/>
                </a:solidFill>
                <a:latin typeface="Courier"/>
                <a:cs typeface="Courier"/>
              </a:rPr>
              <a:t>esptool</a:t>
            </a:r>
            <a:endParaRPr lang="en-US" sz="14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endParaRPr lang="en-US" sz="14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rgbClr val="0000FF"/>
                </a:solidFill>
                <a:latin typeface="Courier"/>
                <a:cs typeface="Courier"/>
              </a:rPr>
              <a:t># configure for specific port</a:t>
            </a:r>
            <a:endParaRPr lang="en-US" sz="14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rgbClr val="0000FF"/>
                </a:solidFill>
                <a:latin typeface="Courier"/>
                <a:cs typeface="Courier"/>
              </a:rPr>
              <a:t>alias </a:t>
            </a:r>
            <a:r>
              <a:rPr lang="en-US" sz="1400" dirty="0" err="1" smtClean="0">
                <a:solidFill>
                  <a:srgbClr val="0000FF"/>
                </a:solidFill>
                <a:latin typeface="Courier"/>
                <a:cs typeface="Courier"/>
              </a:rPr>
              <a:t>esptool</a:t>
            </a:r>
            <a:r>
              <a:rPr lang="en-US" sz="1400" dirty="0" smtClean="0">
                <a:solidFill>
                  <a:srgbClr val="0000FF"/>
                </a:solidFill>
                <a:latin typeface="Courier"/>
                <a:cs typeface="Courier"/>
              </a:rPr>
              <a:t>="python -m </a:t>
            </a:r>
            <a:r>
              <a:rPr lang="en-US" sz="1400" dirty="0" err="1" smtClean="0">
                <a:solidFill>
                  <a:srgbClr val="0000FF"/>
                </a:solidFill>
                <a:latin typeface="Courier"/>
                <a:cs typeface="Courier"/>
              </a:rPr>
              <a:t>esptool</a:t>
            </a:r>
            <a:r>
              <a:rPr lang="en-US" sz="1400" dirty="0" smtClean="0">
                <a:solidFill>
                  <a:srgbClr val="0000FF"/>
                </a:solidFill>
                <a:latin typeface="Courier"/>
                <a:cs typeface="Courier"/>
              </a:rPr>
              <a:t> --port /</a:t>
            </a:r>
            <a:r>
              <a:rPr lang="en-US" sz="1400" dirty="0" err="1" smtClean="0">
                <a:solidFill>
                  <a:srgbClr val="0000FF"/>
                </a:solidFill>
                <a:latin typeface="Courier"/>
                <a:cs typeface="Courier"/>
              </a:rPr>
              <a:t>dev</a:t>
            </a:r>
            <a:r>
              <a:rPr lang="en-US" sz="1400" dirty="0" smtClean="0">
                <a:solidFill>
                  <a:srgbClr val="0000FF"/>
                </a:solidFill>
                <a:latin typeface="Courier"/>
                <a:cs typeface="Courier"/>
              </a:rPr>
              <a:t>/tty.wchusbserial1410"</a:t>
            </a:r>
          </a:p>
          <a:p>
            <a:pPr marL="0" indent="0">
              <a:buNone/>
            </a:pPr>
            <a:endParaRPr lang="en-US" sz="14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rgbClr val="0000FF"/>
                </a:solidFill>
                <a:latin typeface="Courier"/>
                <a:cs typeface="Courier"/>
              </a:rPr>
              <a:t># Erase flash and install the </a:t>
            </a:r>
            <a:r>
              <a:rPr lang="en-US" sz="1400" dirty="0" err="1" smtClean="0">
                <a:solidFill>
                  <a:srgbClr val="0000FF"/>
                </a:solidFill>
                <a:latin typeface="Courier"/>
                <a:cs typeface="Courier"/>
              </a:rPr>
              <a:t>MicroPython</a:t>
            </a:r>
            <a:r>
              <a:rPr lang="en-US" sz="1400" smtClean="0">
                <a:solidFill>
                  <a:srgbClr val="0000FF"/>
                </a:solidFill>
                <a:latin typeface="Courier"/>
                <a:cs typeface="Courier"/>
              </a:rPr>
              <a:t> image</a:t>
            </a:r>
            <a:endParaRPr lang="en-US" sz="14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 err="1" smtClean="0">
                <a:solidFill>
                  <a:srgbClr val="0000FF"/>
                </a:solidFill>
                <a:latin typeface="Courier"/>
                <a:cs typeface="Courier"/>
              </a:rPr>
              <a:t>esptool</a:t>
            </a:r>
            <a:r>
              <a:rPr lang="en-US" sz="1400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1400" dirty="0" err="1" smtClean="0">
                <a:solidFill>
                  <a:srgbClr val="0000FF"/>
                </a:solidFill>
                <a:latin typeface="Courier"/>
                <a:cs typeface="Courier"/>
              </a:rPr>
              <a:t>erase_flash</a:t>
            </a:r>
            <a:endParaRPr lang="en-US" sz="14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 err="1" smtClean="0">
                <a:solidFill>
                  <a:srgbClr val="0000FF"/>
                </a:solidFill>
                <a:latin typeface="Courier"/>
                <a:cs typeface="Courier"/>
              </a:rPr>
              <a:t>esptool</a:t>
            </a:r>
            <a:r>
              <a:rPr lang="en-US" sz="1400" dirty="0" smtClean="0">
                <a:solidFill>
                  <a:srgbClr val="0000FF"/>
                </a:solidFill>
                <a:latin typeface="Courier"/>
                <a:cs typeface="Courier"/>
              </a:rPr>
              <a:t> --baud 115200 </a:t>
            </a:r>
            <a:r>
              <a:rPr lang="en-US" sz="1400" dirty="0" err="1" smtClean="0">
                <a:solidFill>
                  <a:srgbClr val="0000FF"/>
                </a:solidFill>
                <a:latin typeface="Courier"/>
                <a:cs typeface="Courier"/>
              </a:rPr>
              <a:t>write_flash</a:t>
            </a:r>
            <a:r>
              <a:rPr lang="en-US" sz="1400" dirty="0" smtClean="0">
                <a:solidFill>
                  <a:srgbClr val="0000FF"/>
                </a:solidFill>
                <a:latin typeface="Courier"/>
                <a:cs typeface="Courier"/>
              </a:rPr>
              <a:t> --</a:t>
            </a:r>
            <a:r>
              <a:rPr lang="en-US" sz="1400" dirty="0" err="1" smtClean="0">
                <a:solidFill>
                  <a:srgbClr val="0000FF"/>
                </a:solidFill>
                <a:latin typeface="Courier"/>
                <a:cs typeface="Courier"/>
              </a:rPr>
              <a:t>flash_size</a:t>
            </a:r>
            <a:r>
              <a:rPr lang="en-US" sz="1400" dirty="0" smtClean="0">
                <a:solidFill>
                  <a:srgbClr val="0000FF"/>
                </a:solidFill>
                <a:latin typeface="Courier"/>
                <a:cs typeface="Courier"/>
              </a:rPr>
              <a:t>=detect 0 \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00FF"/>
                </a:solidFill>
                <a:latin typeface="Courier"/>
                <a:cs typeface="Courier"/>
              </a:rPr>
              <a:t>                     </a:t>
            </a:r>
            <a:r>
              <a:rPr lang="en-US" sz="1400" dirty="0" smtClean="0">
                <a:solidFill>
                  <a:srgbClr val="0000FF"/>
                </a:solidFill>
                <a:latin typeface="Courier"/>
                <a:cs typeface="Courier"/>
              </a:rPr>
              <a:t>esp8266-20170823-v1.9.2.bin</a:t>
            </a:r>
          </a:p>
        </p:txBody>
      </p:sp>
    </p:spTree>
    <p:extLst>
      <p:ext uri="{BB962C8B-B14F-4D97-AF65-F5344CB8AC3E}">
        <p14:creationId xmlns:p14="http://schemas.microsoft.com/office/powerpoint/2010/main" val="1829625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Commercial support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Zerynth’s</a:t>
            </a:r>
            <a:r>
              <a:rPr lang="en-US" dirty="0" smtClean="0"/>
              <a:t> Internet of Things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801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Zerynth</a:t>
            </a:r>
            <a:r>
              <a:rPr lang="en-US" dirty="0" smtClean="0"/>
              <a:t>: </a:t>
            </a:r>
            <a:r>
              <a:rPr lang="en-US" dirty="0" err="1" smtClean="0"/>
              <a:t>IoT</a:t>
            </a:r>
            <a:r>
              <a:rPr lang="en-US" dirty="0" smtClean="0"/>
              <a:t> with </a:t>
            </a:r>
            <a:r>
              <a:rPr lang="en-US" dirty="0" err="1" smtClean="0"/>
              <a:t>MicroPython</a:t>
            </a:r>
            <a:r>
              <a:rPr lang="en-US" dirty="0" smtClean="0"/>
              <a:t> and C</a:t>
            </a:r>
            <a:endParaRPr lang="en-US" dirty="0"/>
          </a:p>
        </p:txBody>
      </p:sp>
      <p:pic>
        <p:nvPicPr>
          <p:cNvPr id="4" name="Content Placeholder 3" descr="ZerynthDiagr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77" r="-151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85198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Zerynth</a:t>
            </a:r>
            <a:r>
              <a:rPr lang="en-US" dirty="0" smtClean="0"/>
              <a:t> </a:t>
            </a:r>
            <a:r>
              <a:rPr lang="en-US" dirty="0" err="1" smtClean="0"/>
              <a:t>MicroPython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Studio: an IDE</a:t>
            </a:r>
          </a:p>
          <a:p>
            <a:r>
              <a:rPr lang="en-US" dirty="0" smtClean="0"/>
              <a:t>VM: real-time ‘OS’ </a:t>
            </a:r>
            <a:r>
              <a:rPr lang="mr-IN" dirty="0" smtClean="0"/>
              <a:t>–</a:t>
            </a:r>
            <a:r>
              <a:rPr lang="en-US" dirty="0" smtClean="0"/>
              <a:t> hardware independent</a:t>
            </a:r>
          </a:p>
          <a:p>
            <a:r>
              <a:rPr lang="en-US" dirty="0" smtClean="0"/>
              <a:t>Advanced Device Manager</a:t>
            </a:r>
          </a:p>
          <a:p>
            <a:pPr lvl="1"/>
            <a:r>
              <a:rPr lang="en-US" dirty="0" smtClean="0"/>
              <a:t>OTA updates and remote procedure calls</a:t>
            </a:r>
          </a:p>
          <a:p>
            <a:r>
              <a:rPr lang="en-US" dirty="0" smtClean="0"/>
              <a:t>App: mobile phones to communicate directly with Python-programmed </a:t>
            </a:r>
            <a:r>
              <a:rPr lang="en-US" dirty="0" err="1" smtClean="0"/>
              <a:t>IoT</a:t>
            </a:r>
            <a:r>
              <a:rPr lang="en-US" dirty="0" smtClean="0"/>
              <a:t> devices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584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Zerynth</a:t>
            </a:r>
            <a:r>
              <a:rPr lang="en-US" dirty="0" smtClean="0"/>
              <a:t> Supported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ESP8266</a:t>
            </a:r>
          </a:p>
          <a:p>
            <a:r>
              <a:rPr lang="en-US" dirty="0" smtClean="0"/>
              <a:t>ESP32</a:t>
            </a:r>
          </a:p>
          <a:p>
            <a:r>
              <a:rPr lang="en-US" dirty="0" smtClean="0"/>
              <a:t>Microchip/Atmel SAM*</a:t>
            </a:r>
          </a:p>
          <a:p>
            <a:r>
              <a:rPr lang="en-US" dirty="0" smtClean="0"/>
              <a:t>Nordic NRF*</a:t>
            </a:r>
          </a:p>
          <a:p>
            <a:r>
              <a:rPr lang="en-US" dirty="0" smtClean="0"/>
              <a:t>NXP K64</a:t>
            </a:r>
          </a:p>
          <a:p>
            <a:r>
              <a:rPr lang="en-US" dirty="0" smtClean="0"/>
              <a:t>Particle Photon</a:t>
            </a:r>
          </a:p>
          <a:p>
            <a:r>
              <a:rPr lang="en-US" dirty="0" smtClean="0"/>
              <a:t>33 different systems in all!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47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HISTORY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Developments in Computing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2825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simple code examples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me the code!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5132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I/O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solidFill>
            <a:srgbClr val="FFFFFF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from machine import Pin</a:t>
            </a:r>
          </a:p>
          <a:p>
            <a:pPr marL="0" indent="0">
              <a:buNone/>
            </a:pPr>
            <a:endParaRPr lang="en-US" sz="1400" b="1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# Digital input</a:t>
            </a:r>
          </a:p>
          <a:p>
            <a:pPr marL="0" indent="0">
              <a:buNone/>
            </a:pP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in_pin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= Pin(0,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machine.Pin.IN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,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machine.Pin.PULL_UP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p =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in_pin.value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()</a:t>
            </a:r>
          </a:p>
          <a:p>
            <a:pPr marL="0" indent="0">
              <a:buNone/>
            </a:pPr>
            <a:endParaRPr lang="en-US" sz="1400" b="1" dirty="0">
              <a:solidFill>
                <a:srgbClr val="0000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# Digital output</a:t>
            </a:r>
          </a:p>
          <a:p>
            <a:pPr marL="0" indent="0">
              <a:buNone/>
            </a:pP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out_pin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=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machine.Pin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(0,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machine.Pin.OUT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# Set of clear using the same method</a:t>
            </a:r>
          </a:p>
          <a:p>
            <a:pPr marL="0" indent="0">
              <a:buNone/>
            </a:pP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out_pin.value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(1)   # sets it</a:t>
            </a:r>
          </a:p>
          <a:p>
            <a:pPr marL="0" indent="0">
              <a:buNone/>
            </a:pP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Out_pin.value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(0)   # clears it</a:t>
            </a:r>
          </a:p>
          <a:p>
            <a:pPr marL="0" indent="0">
              <a:buNone/>
            </a:pPr>
            <a:endParaRPr lang="en-US" sz="1400" b="1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4554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Handling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solidFill>
            <a:srgbClr val="FFFFFF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# Files are stored in a FAT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filesystem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in flash memory or on an SD card</a:t>
            </a:r>
          </a:p>
          <a:p>
            <a:pPr marL="0" indent="0">
              <a:buNone/>
            </a:pPr>
            <a:endParaRPr lang="en-US" sz="1400" b="1" dirty="0">
              <a:solidFill>
                <a:srgbClr val="0000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mr-IN" sz="1400" b="1" dirty="0" smtClean="0">
                <a:solidFill>
                  <a:srgbClr val="0000FF"/>
                </a:solidFill>
                <a:latin typeface="Courier"/>
                <a:cs typeface="Courier"/>
              </a:rPr>
              <a:t>&gt;&gt;&gt; f = open('data.txt', 'w')</a:t>
            </a:r>
          </a:p>
          <a:p>
            <a:pPr marL="0" indent="0">
              <a:buNone/>
            </a:pPr>
            <a:r>
              <a:rPr lang="mr-IN" sz="1400" b="1" dirty="0" smtClean="0">
                <a:solidFill>
                  <a:srgbClr val="0000FF"/>
                </a:solidFill>
                <a:latin typeface="Courier"/>
                <a:cs typeface="Courier"/>
              </a:rPr>
              <a:t>&gt;&gt;&gt; f.write('some data')</a:t>
            </a:r>
          </a:p>
          <a:p>
            <a:pPr marL="0" indent="0">
              <a:buNone/>
            </a:pPr>
            <a:r>
              <a:rPr lang="mr-IN" sz="1400" b="1" dirty="0" smtClean="0">
                <a:solidFill>
                  <a:srgbClr val="0000FF"/>
                </a:solidFill>
                <a:latin typeface="Courier"/>
                <a:cs typeface="Courier"/>
              </a:rPr>
              <a:t>9</a:t>
            </a:r>
          </a:p>
          <a:p>
            <a:pPr marL="0" indent="0">
              <a:buNone/>
            </a:pPr>
            <a:r>
              <a:rPr lang="mr-IN" sz="1400" b="1" dirty="0" smtClean="0">
                <a:solidFill>
                  <a:srgbClr val="0000FF"/>
                </a:solidFill>
                <a:latin typeface="Courier"/>
                <a:cs typeface="Courier"/>
              </a:rPr>
              <a:t>&gt;&gt;&gt; f.close()</a:t>
            </a:r>
            <a:endParaRPr lang="en-US" sz="1400" b="1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endParaRPr lang="en-US" sz="1400" b="1" dirty="0">
              <a:solidFill>
                <a:srgbClr val="0000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mr-IN" sz="1400" b="1" dirty="0" smtClean="0">
                <a:solidFill>
                  <a:srgbClr val="0000FF"/>
                </a:solidFill>
                <a:latin typeface="Courier"/>
                <a:cs typeface="Courier"/>
              </a:rPr>
              <a:t>&gt;&gt;&gt; f = open('data.txt')</a:t>
            </a:r>
          </a:p>
          <a:p>
            <a:pPr marL="0" indent="0">
              <a:buNone/>
            </a:pPr>
            <a:r>
              <a:rPr lang="mr-IN" sz="1400" b="1" dirty="0" smtClean="0">
                <a:solidFill>
                  <a:srgbClr val="0000FF"/>
                </a:solidFill>
                <a:latin typeface="Courier"/>
                <a:cs typeface="Courier"/>
              </a:rPr>
              <a:t>&gt;&gt;&gt; f.read()</a:t>
            </a:r>
          </a:p>
          <a:p>
            <a:pPr marL="0" indent="0">
              <a:buNone/>
            </a:pPr>
            <a:r>
              <a:rPr lang="mr-IN" sz="1400" b="1" dirty="0" smtClean="0">
                <a:solidFill>
                  <a:srgbClr val="0000FF"/>
                </a:solidFill>
                <a:latin typeface="Courier"/>
                <a:cs typeface="Courier"/>
              </a:rPr>
              <a:t>'some data'</a:t>
            </a:r>
          </a:p>
          <a:p>
            <a:pPr marL="0" indent="0">
              <a:buNone/>
            </a:pPr>
            <a:r>
              <a:rPr lang="mr-IN" sz="1400" b="1" dirty="0" smtClean="0">
                <a:solidFill>
                  <a:srgbClr val="0000FF"/>
                </a:solidFill>
                <a:latin typeface="Courier"/>
                <a:cs typeface="Courier"/>
              </a:rPr>
              <a:t>&gt;&gt;&gt; f.close()</a:t>
            </a:r>
            <a:endParaRPr lang="en-US" sz="1400" b="1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015324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Networking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solidFill>
            <a:srgbClr val="FFFFFF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mr-IN" sz="1400" b="1" dirty="0" smtClean="0">
                <a:solidFill>
                  <a:srgbClr val="0000FF"/>
                </a:solidFill>
                <a:latin typeface="Courier"/>
                <a:cs typeface="Courier"/>
              </a:rPr>
              <a:t>def http_get(url):</a:t>
            </a:r>
          </a:p>
          <a:p>
            <a:pPr marL="0" indent="0">
              <a:buNone/>
            </a:pPr>
            <a:r>
              <a:rPr lang="mr-IN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_, _, host, path = url.split('/', 3)</a:t>
            </a:r>
          </a:p>
          <a:p>
            <a:pPr marL="0" indent="0">
              <a:buNone/>
            </a:pPr>
            <a:r>
              <a:rPr lang="mr-IN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addr = socket.getaddrinfo(host, 80)[0][-1]</a:t>
            </a:r>
          </a:p>
          <a:p>
            <a:pPr marL="0" indent="0">
              <a:buNone/>
            </a:pPr>
            <a:r>
              <a:rPr lang="mr-IN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s = socket.socket()</a:t>
            </a:r>
          </a:p>
          <a:p>
            <a:pPr marL="0" indent="0">
              <a:buNone/>
            </a:pPr>
            <a:r>
              <a:rPr lang="mr-IN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s.connect(addr)</a:t>
            </a:r>
          </a:p>
          <a:p>
            <a:pPr marL="0" indent="0">
              <a:buNone/>
            </a:pPr>
            <a:r>
              <a:rPr lang="mr-IN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s.send(bytes('GET /%s HTTP/1.0\r\nHost: %s\r\n\r\n' % (path, host), 'utf8'))</a:t>
            </a:r>
          </a:p>
          <a:p>
            <a:pPr marL="0" indent="0">
              <a:buNone/>
            </a:pPr>
            <a:r>
              <a:rPr lang="mr-IN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while True:</a:t>
            </a:r>
          </a:p>
          <a:p>
            <a:pPr marL="0" indent="0">
              <a:buNone/>
            </a:pPr>
            <a:r>
              <a:rPr lang="mr-IN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    data = s.recv(100)</a:t>
            </a:r>
          </a:p>
          <a:p>
            <a:pPr marL="0" indent="0">
              <a:buNone/>
            </a:pPr>
            <a:r>
              <a:rPr lang="mr-IN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    if data:</a:t>
            </a:r>
          </a:p>
          <a:p>
            <a:pPr marL="0" indent="0">
              <a:buNone/>
            </a:pPr>
            <a:r>
              <a:rPr lang="mr-IN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        print(str(data, 'utf8'), end='')</a:t>
            </a:r>
          </a:p>
          <a:p>
            <a:pPr marL="0" indent="0">
              <a:buNone/>
            </a:pPr>
            <a:r>
              <a:rPr lang="mr-IN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    else:</a:t>
            </a:r>
          </a:p>
          <a:p>
            <a:pPr marL="0" indent="0">
              <a:buNone/>
            </a:pPr>
            <a:r>
              <a:rPr lang="mr-IN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        break</a:t>
            </a:r>
          </a:p>
          <a:p>
            <a:pPr marL="0" indent="0">
              <a:buNone/>
            </a:pPr>
            <a:r>
              <a:rPr lang="mr-IN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s.close()</a:t>
            </a:r>
            <a:endParaRPr lang="en-US" sz="1400" b="1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19430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Hobby Servomotor Control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solidFill>
            <a:srgbClr val="FFFFFF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import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pyb</a:t>
            </a:r>
            <a:endParaRPr lang="en-US" sz="1400" b="1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endParaRPr lang="en-US" sz="1400" b="1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s1 =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pyb.Servo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(1)   # create a servo object on position X1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s2 =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pyb.Servo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(2)   # create a servo object on position X2</a:t>
            </a:r>
          </a:p>
          <a:p>
            <a:pPr marL="0" indent="0">
              <a:buNone/>
            </a:pPr>
            <a:endParaRPr lang="en-US" sz="1400" b="1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s1.angle(45)        # move servo 1 to 45 degrees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s2.angle(0)         # move servo 2 to 0 degrees</a:t>
            </a:r>
          </a:p>
          <a:p>
            <a:pPr marL="0" indent="0">
              <a:buNone/>
            </a:pPr>
            <a:endParaRPr lang="en-US" sz="1400" b="1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# move servo1 and servo2 synchronously, taking 1500ms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s1.angle(-60, 1500)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s2.angle(30, 1500)</a:t>
            </a:r>
            <a:endParaRPr lang="en-US" sz="1400" b="1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682936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Interrupt Handling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solidFill>
            <a:srgbClr val="FFFFFF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&gt;&gt;&gt;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callback(p):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...     print('pin change', p)</a:t>
            </a:r>
          </a:p>
          <a:p>
            <a:pPr marL="0" indent="0">
              <a:buNone/>
            </a:pPr>
            <a:endParaRPr lang="en-US" sz="1400" b="1" dirty="0">
              <a:solidFill>
                <a:srgbClr val="0000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&gt;&gt;&gt; from machine import Pin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&gt;&gt;&gt; p0 = Pin(0,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Pin.IN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&gt;&gt;&gt; p2 = Pin(2,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Pin.IN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endParaRPr lang="en-US" sz="1400" b="1" dirty="0">
              <a:solidFill>
                <a:srgbClr val="0000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&gt;&gt;&gt; p0.irq(trigger=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Pin.IRQ_FALLING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, handler=callback)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&gt;&gt;&gt; p2.irq(trigger=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Pin.IRQ_RISING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|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Pin.IRQ_FALLING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, handler=callback)</a:t>
            </a:r>
          </a:p>
          <a:p>
            <a:pPr marL="0" indent="0">
              <a:buNone/>
            </a:pPr>
            <a:endParaRPr lang="en-US" sz="1400" b="1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497562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Power Control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solidFill>
            <a:srgbClr val="FFFFFF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import machine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# configure RTC.ALARM0 to be able to wake the device</a:t>
            </a:r>
          </a:p>
          <a:p>
            <a:pPr marL="0" indent="0">
              <a:buNone/>
            </a:pP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rtc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=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machine.RTC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()</a:t>
            </a:r>
          </a:p>
          <a:p>
            <a:pPr marL="0" indent="0">
              <a:buNone/>
            </a:pP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rtc.irq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(trigger=rtc.ALARM0, wake=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machine.DEEPSLEEP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# set RTC.ALARM0 to fire after 10 seconds (waking the device)</a:t>
            </a:r>
          </a:p>
          <a:p>
            <a:pPr marL="0" indent="0">
              <a:buNone/>
            </a:pP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rtc.alarm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(rtc.ALARM0, 10000)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# put the device to sleep</a:t>
            </a:r>
          </a:p>
          <a:p>
            <a:pPr marL="0" indent="0">
              <a:buNone/>
            </a:pP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machine.deepsleep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()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  ...</a:t>
            </a:r>
            <a:endParaRPr lang="en-US" sz="1400" b="1" dirty="0">
              <a:solidFill>
                <a:srgbClr val="0000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if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machine.reset_cause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() ==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machine.DEEPSLEEP_RESET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: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print('woke from a deep sleep')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else: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print('power on or hard reset')</a:t>
            </a:r>
            <a:endParaRPr lang="en-US" sz="1400" b="1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5454204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err="1" smtClean="0">
                <a:latin typeface="Courier"/>
                <a:cs typeface="Courier"/>
              </a:rPr>
              <a:t>www.micropython.org</a:t>
            </a:r>
            <a:r>
              <a:rPr lang="en-US" sz="3600" b="1" dirty="0" smtClean="0">
                <a:latin typeface="Courier"/>
                <a:cs typeface="Courier"/>
              </a:rPr>
              <a:t>/unicorn/</a:t>
            </a:r>
            <a:endParaRPr lang="en-US" sz="3600" b="1" dirty="0">
              <a:latin typeface="Courier"/>
              <a:cs typeface="Courier"/>
            </a:endParaRPr>
          </a:p>
        </p:txBody>
      </p:sp>
      <p:pic>
        <p:nvPicPr>
          <p:cNvPr id="7" name="Content Placeholder 6" descr="unicornscree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20" r="-104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87869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Real-world problem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De-bouncing switches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2633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Switches Aren’t Just On/Off</a:t>
            </a:r>
            <a:endParaRPr lang="en-US" dirty="0"/>
          </a:p>
        </p:txBody>
      </p:sp>
      <p:pic>
        <p:nvPicPr>
          <p:cNvPr id="4" name="Content Placeholder 3" descr="switchbounc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637" r="-166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02400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ark1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57" y="1368152"/>
            <a:ext cx="8659944" cy="3346433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1948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266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a pure software solution</a:t>
            </a:r>
          </a:p>
          <a:p>
            <a:r>
              <a:rPr lang="en-US" dirty="0" smtClean="0"/>
              <a:t>Sample at regular intervals</a:t>
            </a:r>
          </a:p>
          <a:p>
            <a:pPr lvl="1"/>
            <a:r>
              <a:rPr lang="en-US" dirty="0" smtClean="0"/>
              <a:t>I chose a 6ms sampling interval</a:t>
            </a:r>
          </a:p>
          <a:p>
            <a:r>
              <a:rPr lang="en-US" dirty="0" smtClean="0"/>
              <a:t>Switch is stable when N samples are the same</a:t>
            </a:r>
          </a:p>
          <a:p>
            <a:pPr lvl="1"/>
            <a:r>
              <a:rPr lang="en-US" dirty="0" smtClean="0"/>
              <a:t>I chose N=12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3728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 Class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from machine import Timer, Pin</a:t>
            </a:r>
          </a:p>
          <a:p>
            <a:pPr marL="0" indent="0">
              <a:buNone/>
            </a:pPr>
            <a:endParaRPr lang="en-US" sz="1400" b="1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class Switch:</a:t>
            </a:r>
          </a:p>
          <a:p>
            <a:pPr marL="0" indent="0">
              <a:buNone/>
            </a:pPr>
            <a:endParaRPr lang="en-US" sz="1400" b="1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__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init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__(self,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pin_no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, name):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   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self._state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= 0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   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self.value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= 0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   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self.pin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= Pin(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pin_no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   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self.name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= name</a:t>
            </a:r>
          </a:p>
          <a:p>
            <a:pPr marL="0" indent="0">
              <a:buNone/>
            </a:pPr>
            <a:endParaRPr lang="en-US" sz="1400" b="1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output(self):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    "Return name of switch if closed, dot if open."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    return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self.name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if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self.value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else "."</a:t>
            </a:r>
          </a:p>
        </p:txBody>
      </p:sp>
    </p:spTree>
    <p:extLst>
      <p:ext uri="{BB962C8B-B14F-4D97-AF65-F5344CB8AC3E}">
        <p14:creationId xmlns:p14="http://schemas.microsoft.com/office/powerpoint/2010/main" val="17502959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Debouncer</a:t>
            </a:r>
            <a:r>
              <a:rPr lang="en-US" dirty="0" smtClean="0"/>
              <a:t> Class Definition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class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Debouncer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:</a:t>
            </a:r>
          </a:p>
          <a:p>
            <a:pPr marL="0" indent="0">
              <a:buNone/>
            </a:pPr>
            <a:endParaRPr lang="en-US" sz="1400" b="1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__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init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__(self):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   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self.switches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= []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   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self.timer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= Timer(-1)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   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self.timer.init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(period=6, mode=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Timer.PERIODIC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, callback=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self.tick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endParaRPr lang="en-US" sz="1400" b="1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register(self, switch):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    "Add a switch to the bank."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   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self.switches.append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(switch)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   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switch.pin.init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(mode=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Pin.IN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, pull=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Pin.PULL_UP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    return switch</a:t>
            </a:r>
          </a:p>
          <a:p>
            <a:pPr marL="0" indent="0">
              <a:buNone/>
            </a:pPr>
            <a:endParaRPr lang="en-US" sz="1400" b="1" dirty="0" smtClean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4" name="Oval Callout 3"/>
          <p:cNvSpPr/>
          <p:nvPr/>
        </p:nvSpPr>
        <p:spPr>
          <a:xfrm>
            <a:off x="4439920" y="1330960"/>
            <a:ext cx="2184400" cy="731520"/>
          </a:xfrm>
          <a:prstGeom prst="wedgeEllipseCallout">
            <a:avLst>
              <a:gd name="adj1" fmla="val -70135"/>
              <a:gd name="adj2" fmla="val 11527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36160" y="1513840"/>
            <a:ext cx="149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6 </a:t>
            </a:r>
            <a:r>
              <a:rPr lang="en-US" dirty="0" err="1" smtClean="0">
                <a:solidFill>
                  <a:srgbClr val="0000FF"/>
                </a:solidFill>
              </a:rPr>
              <a:t>ms</a:t>
            </a:r>
            <a:r>
              <a:rPr lang="en-US" dirty="0" smtClean="0">
                <a:solidFill>
                  <a:srgbClr val="0000FF"/>
                </a:solidFill>
              </a:rPr>
              <a:t> intervals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3278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Debouncer</a:t>
            </a:r>
            <a:r>
              <a:rPr lang="en-US" dirty="0" smtClean="0"/>
              <a:t> Class Definition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b="1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tick(self, _):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    "Examine input states and note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debounced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state changes."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    for switch in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self.switches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: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        bit =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switch.pin.value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()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       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switch._state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= ((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switch._state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&lt;&lt; 1) | bit) &amp; 0xfff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        # Latch state if last 12 samples were equal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        if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switch._state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== 0x000:   # switch pressed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           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switch.value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= True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       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elif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switch._state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== 0xfff: # switch released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           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switch.value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= False</a:t>
            </a:r>
          </a:p>
          <a:p>
            <a:pPr marL="0" indent="0">
              <a:buNone/>
            </a:pPr>
            <a:endParaRPr lang="en-US" sz="1400" b="1" dirty="0" smtClean="0">
              <a:solidFill>
                <a:srgbClr val="0000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433996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 Setup on ESP8266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switches():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"Report names of closed switches."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return "".join(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x.output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() for x in (R, W, B, Y))</a:t>
            </a:r>
          </a:p>
          <a:p>
            <a:pPr marL="0" indent="0">
              <a:buNone/>
            </a:pPr>
            <a:endParaRPr lang="en-US" sz="1400" b="1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# Create a bank of four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debounced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switches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d =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Debouncer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()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Y =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d.register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(Switch(0, "Y")) # D3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R =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d.register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(Switch(14, "R")) # D5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W =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d.register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(Switch(12, "W")) # D6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B =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d.register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(Switch(13, "B")) # D7</a:t>
            </a:r>
          </a:p>
        </p:txBody>
      </p:sp>
    </p:spTree>
    <p:extLst>
      <p:ext uri="{BB962C8B-B14F-4D97-AF65-F5344CB8AC3E}">
        <p14:creationId xmlns:p14="http://schemas.microsoft.com/office/powerpoint/2010/main" val="5188425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# Background task loops reporting changes in any switch's state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state = switches()</a:t>
            </a:r>
          </a:p>
          <a:p>
            <a:pPr marL="0" indent="0">
              <a:buNone/>
            </a:pPr>
            <a:endParaRPr lang="en-US" sz="1400" b="1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while True: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new_state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= switches()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if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new_state</a:t>
            </a: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!= state: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    state = </a:t>
            </a:r>
            <a:r>
              <a:rPr lang="en-US" sz="1400" b="1" dirty="0" err="1" smtClean="0">
                <a:solidFill>
                  <a:srgbClr val="0000FF"/>
                </a:solidFill>
                <a:latin typeface="Courier"/>
                <a:cs typeface="Courier"/>
              </a:rPr>
              <a:t>new_state</a:t>
            </a:r>
            <a:endParaRPr lang="en-US" sz="1400" b="1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urier"/>
                <a:cs typeface="Courier"/>
              </a:rPr>
              <a:t>        print(state)</a:t>
            </a:r>
          </a:p>
        </p:txBody>
      </p:sp>
    </p:spTree>
    <p:extLst>
      <p:ext uri="{BB962C8B-B14F-4D97-AF65-F5344CB8AC3E}">
        <p14:creationId xmlns:p14="http://schemas.microsoft.com/office/powerpoint/2010/main" val="1025236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Demonstration!</a:t>
            </a:r>
            <a:endParaRPr lang="en-US" dirty="0"/>
          </a:p>
        </p:txBody>
      </p:sp>
      <p:pic>
        <p:nvPicPr>
          <p:cNvPr id="5" name="Content Placeholder 4" descr="demotim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79" b="2937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10116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Possibilities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Robot control</a:t>
            </a:r>
          </a:p>
          <a:p>
            <a:r>
              <a:rPr lang="en-US" dirty="0" smtClean="0"/>
              <a:t>Toys and games</a:t>
            </a:r>
          </a:p>
          <a:p>
            <a:r>
              <a:rPr lang="en-US" dirty="0" smtClean="0"/>
              <a:t>Weather stations</a:t>
            </a:r>
          </a:p>
          <a:p>
            <a:r>
              <a:rPr lang="en-US" dirty="0" smtClean="0"/>
              <a:t>Light patterns</a:t>
            </a:r>
          </a:p>
          <a:p>
            <a:r>
              <a:rPr lang="en-US" dirty="0" smtClean="0"/>
              <a:t>Science instrumentation/data collection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2153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Thoughts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Computers don’t just belong in mathematics</a:t>
            </a:r>
          </a:p>
          <a:p>
            <a:r>
              <a:rPr lang="en-US" dirty="0" err="1" smtClean="0"/>
              <a:t>MicroPython</a:t>
            </a:r>
            <a:r>
              <a:rPr lang="en-US" dirty="0" smtClean="0"/>
              <a:t> gives children </a:t>
            </a:r>
            <a:r>
              <a:rPr lang="en-US" i="1" dirty="0" smtClean="0"/>
              <a:t>direct, hands-on</a:t>
            </a:r>
            <a:r>
              <a:rPr lang="en-US" dirty="0" smtClean="0"/>
              <a:t> experience</a:t>
            </a:r>
          </a:p>
          <a:p>
            <a:pPr lvl="1"/>
            <a:r>
              <a:rPr lang="en-US" i="1" dirty="0" smtClean="0"/>
              <a:t>Puts them in control</a:t>
            </a:r>
            <a:endParaRPr lang="en-US" dirty="0" smtClean="0"/>
          </a:p>
          <a:p>
            <a:r>
              <a:rPr lang="en-US" dirty="0" smtClean="0"/>
              <a:t>The younger they start, the more useful they will find computers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6143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 smtClean="0"/>
              <a:t>Contact me:</a:t>
            </a:r>
            <a:endParaRPr lang="en-US" dirty="0"/>
          </a:p>
          <a:p>
            <a:pPr marL="0" indent="0" algn="ctr">
              <a:buNone/>
            </a:pPr>
            <a:r>
              <a:rPr lang="en-US" dirty="0" err="1" smtClean="0"/>
              <a:t>sh@felix.com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holdenweb</a:t>
            </a: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Slides and code available at</a:t>
            </a:r>
          </a:p>
          <a:p>
            <a:pPr marL="0" indent="0" algn="ctr">
              <a:buNone/>
            </a:pPr>
            <a:r>
              <a:rPr lang="en-US" dirty="0" smtClean="0"/>
              <a:t>http://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holdenweb</a:t>
            </a:r>
            <a:r>
              <a:rPr lang="en-US" dirty="0" smtClean="0"/>
              <a:t>/PyConIE2017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863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1977</a:t>
            </a:r>
            <a:endParaRPr lang="en-US" dirty="0"/>
          </a:p>
        </p:txBody>
      </p:sp>
      <p:pic>
        <p:nvPicPr>
          <p:cNvPr id="4" name="Content Placeholder 3" descr="Vax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619" r="-296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89544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err="1" smtClean="0"/>
              <a:t>github.com</a:t>
            </a:r>
            <a:r>
              <a:rPr lang="en-US" sz="2000" dirty="0" smtClean="0"/>
              <a:t>/</a:t>
            </a:r>
            <a:r>
              <a:rPr lang="en-US" sz="2000" dirty="0" err="1" smtClean="0"/>
              <a:t>micropython</a:t>
            </a:r>
            <a:r>
              <a:rPr lang="en-US" sz="2000" dirty="0" smtClean="0"/>
              <a:t>/</a:t>
            </a:r>
          </a:p>
          <a:p>
            <a:pPr marL="0" indent="0">
              <a:buNone/>
            </a:pPr>
            <a:r>
              <a:rPr lang="en-US" sz="2000" dirty="0" err="1" smtClean="0"/>
              <a:t>github.com</a:t>
            </a:r>
            <a:r>
              <a:rPr lang="en-US" sz="2000" dirty="0" smtClean="0"/>
              <a:t>/</a:t>
            </a:r>
            <a:r>
              <a:rPr lang="en-US" sz="2000" dirty="0" err="1" smtClean="0"/>
              <a:t>micropython</a:t>
            </a:r>
            <a:r>
              <a:rPr lang="en-US" sz="2000" dirty="0" smtClean="0"/>
              <a:t>/</a:t>
            </a:r>
            <a:r>
              <a:rPr lang="en-US" sz="2000" dirty="0" err="1" smtClean="0"/>
              <a:t>micropython</a:t>
            </a:r>
            <a:r>
              <a:rPr lang="en-US" sz="2000" dirty="0" smtClean="0"/>
              <a:t>/wiki</a:t>
            </a:r>
          </a:p>
          <a:p>
            <a:pPr marL="0" indent="0">
              <a:buNone/>
            </a:pPr>
            <a:r>
              <a:rPr lang="en-US" sz="2000" dirty="0" err="1" smtClean="0"/>
              <a:t>www.micropython.org</a:t>
            </a:r>
            <a:r>
              <a:rPr lang="en-US" sz="2000" dirty="0" smtClean="0"/>
              <a:t>/download</a:t>
            </a:r>
          </a:p>
          <a:p>
            <a:pPr marL="0" indent="0">
              <a:buNone/>
            </a:pPr>
            <a:r>
              <a:rPr lang="en-US" sz="2000" dirty="0" err="1" smtClean="0"/>
              <a:t>twitter.com</a:t>
            </a:r>
            <a:r>
              <a:rPr lang="en-US" sz="2000" dirty="0" smtClean="0"/>
              <a:t>/</a:t>
            </a:r>
            <a:r>
              <a:rPr lang="en-US" sz="2000" dirty="0" err="1" smtClean="0"/>
              <a:t>search?q</a:t>
            </a:r>
            <a:r>
              <a:rPr lang="en-US" sz="2000" dirty="0" smtClean="0"/>
              <a:t>=#</a:t>
            </a:r>
            <a:r>
              <a:rPr lang="en-US" sz="2000" dirty="0" err="1" smtClean="0"/>
              <a:t>micropython</a:t>
            </a: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288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1984</a:t>
            </a:r>
            <a:endParaRPr lang="en-US" dirty="0"/>
          </a:p>
        </p:txBody>
      </p:sp>
      <p:pic>
        <p:nvPicPr>
          <p:cNvPr id="2" name="Picture 1" descr="Macintosh_128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301" y="1349368"/>
            <a:ext cx="3084008" cy="361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64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2015</a:t>
            </a:r>
            <a:endParaRPr lang="en-US" dirty="0"/>
          </a:p>
        </p:txBody>
      </p:sp>
      <p:pic>
        <p:nvPicPr>
          <p:cNvPr id="4" name="Content Placeholder 3" descr="WiPy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185" r="-29185"/>
          <a:stretch>
            <a:fillRect/>
          </a:stretch>
        </p:blipFill>
        <p:spPr>
          <a:xfrm>
            <a:off x="457200" y="1200150"/>
            <a:ext cx="8229600" cy="3394075"/>
          </a:xfrm>
        </p:spPr>
      </p:pic>
    </p:spTree>
    <p:extLst>
      <p:ext uri="{BB962C8B-B14F-4D97-AF65-F5344CB8AC3E}">
        <p14:creationId xmlns:p14="http://schemas.microsoft.com/office/powerpoint/2010/main" val="54701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2016</a:t>
            </a:r>
            <a:endParaRPr lang="en-US" dirty="0"/>
          </a:p>
        </p:txBody>
      </p:sp>
      <p:pic>
        <p:nvPicPr>
          <p:cNvPr id="4" name="Content Placeholder 3" descr="D1Mini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089" r="-1110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9282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2017</a:t>
            </a:r>
            <a:endParaRPr lang="en-US" dirty="0"/>
          </a:p>
        </p:txBody>
      </p:sp>
      <p:pic>
        <p:nvPicPr>
          <p:cNvPr id="4" name="Content Placeholder 3" descr="FiPy.jpg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9" r="5379"/>
          <a:stretch>
            <a:fillRect/>
          </a:stretch>
        </p:blipFill>
        <p:spPr/>
      </p:pic>
      <p:pic>
        <p:nvPicPr>
          <p:cNvPr id="9" name="Content Placeholder 8" descr="ESP32.JPG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0" b="79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54445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3904</TotalTime>
  <Words>1807</Words>
  <Application>Microsoft Macintosh PowerPoint</Application>
  <PresentationFormat>On-screen Show (16:9)</PresentationFormat>
  <Paragraphs>309</Paragraphs>
  <Slides>50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Office Theme</vt:lpstr>
      <vt:lpstr>Custom Design</vt:lpstr>
      <vt:lpstr>1_Custom Design</vt:lpstr>
      <vt:lpstr>MicroPython: The Next Steps to World Domination</vt:lpstr>
      <vt:lpstr>Introductions</vt:lpstr>
      <vt:lpstr>SOME HISTORY</vt:lpstr>
      <vt:lpstr>1948</vt:lpstr>
      <vt:lpstr>1977</vt:lpstr>
      <vt:lpstr>1984</vt:lpstr>
      <vt:lpstr>2015</vt:lpstr>
      <vt:lpstr>2016</vt:lpstr>
      <vt:lpstr>2017</vt:lpstr>
      <vt:lpstr>Some ESP32 Features</vt:lpstr>
      <vt:lpstr>2020</vt:lpstr>
      <vt:lpstr>The birth of the micro:bit</vt:lpstr>
      <vt:lpstr>20-Year Plan for World Domination</vt:lpstr>
      <vt:lpstr>A Seminal Moment: 22.03.2016</vt:lpstr>
      <vt:lpstr>The BBC micro:bit</vt:lpstr>
      <vt:lpstr>Goal: Python in Everyone’s Reach</vt:lpstr>
      <vt:lpstr>Note to Purists</vt:lpstr>
      <vt:lpstr>MicroPython</vt:lpstr>
      <vt:lpstr>How like Python is it?</vt:lpstr>
      <vt:lpstr>MicroPython Features</vt:lpstr>
      <vt:lpstr>Supported Systems</vt:lpstr>
      <vt:lpstr>Filesystem</vt:lpstr>
      <vt:lpstr>Boot Sequence</vt:lpstr>
      <vt:lpstr>Paste Mode</vt:lpstr>
      <vt:lpstr>Installation (ESP8266 Systems)</vt:lpstr>
      <vt:lpstr>Commercial support</vt:lpstr>
      <vt:lpstr>Zerynth: IoT with MicroPython and C</vt:lpstr>
      <vt:lpstr>Zerynth MicroPython Features</vt:lpstr>
      <vt:lpstr>Zerynth Supported Systems</vt:lpstr>
      <vt:lpstr>Some simple code examples</vt:lpstr>
      <vt:lpstr>Digital I/O</vt:lpstr>
      <vt:lpstr>File Handling</vt:lpstr>
      <vt:lpstr>Simple Networking</vt:lpstr>
      <vt:lpstr>Hobby Servomotor Control</vt:lpstr>
      <vt:lpstr>Interrupt Handling</vt:lpstr>
      <vt:lpstr>Power Control</vt:lpstr>
      <vt:lpstr>www.micropython.org/unicorn/</vt:lpstr>
      <vt:lpstr>A Real-world problem</vt:lpstr>
      <vt:lpstr>Switches Aren’t Just On/Off</vt:lpstr>
      <vt:lpstr>Solving The Problem</vt:lpstr>
      <vt:lpstr>Switch Class Definition</vt:lpstr>
      <vt:lpstr>Debouncer Class Definition (1)</vt:lpstr>
      <vt:lpstr>Debouncer Class Definition (2)</vt:lpstr>
      <vt:lpstr>Switch Setup on ESP8266</vt:lpstr>
      <vt:lpstr>Main Loop</vt:lpstr>
      <vt:lpstr>Live Demonstration!</vt:lpstr>
      <vt:lpstr>Possibilities …</vt:lpstr>
      <vt:lpstr>Final Thoughts</vt:lpstr>
      <vt:lpstr>Questions?</vt:lpstr>
      <vt:lpstr>More Resources</vt:lpstr>
    </vt:vector>
  </TitlesOfParts>
  <Manager/>
  <Company>Holden Web, LLC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Steve Holden</dc:creator>
  <cp:keywords/>
  <dc:description/>
  <cp:lastModifiedBy>Steve Holden</cp:lastModifiedBy>
  <cp:revision>52</cp:revision>
  <dcterms:created xsi:type="dcterms:W3CDTF">2017-10-18T08:40:16Z</dcterms:created>
  <dcterms:modified xsi:type="dcterms:W3CDTF">2017-10-21T01:45:09Z</dcterms:modified>
  <cp:category/>
</cp:coreProperties>
</file>